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4" r:id="rId2"/>
    <p:sldId id="266" r:id="rId3"/>
    <p:sldId id="262" r:id="rId4"/>
    <p:sldId id="268" r:id="rId5"/>
    <p:sldId id="261" r:id="rId6"/>
    <p:sldId id="256" r:id="rId7"/>
    <p:sldId id="257" r:id="rId8"/>
    <p:sldId id="258" r:id="rId9"/>
    <p:sldId id="259" r:id="rId10"/>
    <p:sldId id="260" r:id="rId11"/>
    <p:sldId id="271" r:id="rId12"/>
    <p:sldId id="273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CA9"/>
    <a:srgbClr val="4758AA"/>
    <a:srgbClr val="1395CA"/>
    <a:srgbClr val="4997D3"/>
    <a:srgbClr val="BC3748"/>
    <a:srgbClr val="1F65B7"/>
    <a:srgbClr val="1A7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>
        <p:scale>
          <a:sx n="75" d="100"/>
          <a:sy n="75" d="100"/>
        </p:scale>
        <p:origin x="52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8E70F-7B76-4157-A65A-F31EAE423359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9FE6E-DE88-4087-8BF6-F9705FB28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83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straveling.com/free-photos-5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straveling.com/free-photos-5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http://www.justraveling.com/free-photos-5/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9FE6E-DE88-4087-8BF6-F9705FB282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1736A-C7B3-F8E5-498B-58EDF96B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D6E65-4FD5-7E10-FF02-934D6898A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3BC9C-02BA-DF4F-35EB-653E7F7DF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http://www.justraveling.com/free-photos-5/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F789B-EE3E-4980-8843-0B5D64438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9FE6E-DE88-4087-8BF6-F9705FB282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6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227D-3E71-AB02-A90E-5CFF08B59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F3F92-6600-D706-F5AE-E9C96855A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6AB0-9329-F851-F929-E27EF1AB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C039-5A84-4D9A-86C1-D20A69386F02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6955-C765-4B9F-1FE7-5AA819E1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8048E-32A2-6F3E-F211-EDBE8679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4BC4-8097-2ABB-52D6-598D2F8C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DDFF5-E986-F44C-C48B-0873AA71E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11FE5-7B08-FE7A-4C42-1A939AAA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6B73A-A6D8-4DCC-9253-CBEF80688E27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EF6BA-0159-0994-FE99-0313CAA7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AE948-E8A1-0876-21BD-52A9961C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1D5312-4D51-648A-7E63-421AA58A9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E5680-4C89-858A-04EB-90E06F967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4DCC2-405E-AD43-79D4-9A8C54C0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AFD8-A52B-4699-90B1-E46F3615B64C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0DECF-A224-1B6C-D2CB-04FDE278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DB42-7EFD-E0DA-D6B5-52135996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4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5298-A84D-39A0-42B1-E17FC4BC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1566-50D4-3D57-F5E9-7855181B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ira Sans" panose="020B0503050000020004" pitchFamily="34" charset="0"/>
              </a:defRPr>
            </a:lvl1pPr>
            <a:lvl2pPr>
              <a:defRPr>
                <a:latin typeface="Fira Sans" panose="020B0503050000020004" pitchFamily="34" charset="0"/>
              </a:defRPr>
            </a:lvl2pPr>
            <a:lvl3pPr>
              <a:defRPr>
                <a:latin typeface="Fira Sans" panose="020B0503050000020004" pitchFamily="34" charset="0"/>
              </a:defRPr>
            </a:lvl3pPr>
            <a:lvl4pPr>
              <a:defRPr>
                <a:latin typeface="Fira Sans" panose="020B0503050000020004" pitchFamily="34" charset="0"/>
              </a:defRPr>
            </a:lvl4pPr>
            <a:lvl5pPr>
              <a:defRPr>
                <a:latin typeface="Fira Sans" panose="020B050305000002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4FE58-9B96-ACEC-6E37-85F1736A3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F43C-FFBA-4A10-A2EB-CE7CF020E152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8E086-0423-28BF-CAD4-246AAB2F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7ED33-EF7A-F55C-4098-0E4E8768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89A6-894E-4159-368F-4942757C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7971D-CB42-CD35-3C93-D9802D59B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42E7D-9D02-6752-38EC-4B5BF5A5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5C23-A2EC-4F3C-BA65-7C656040C33B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E2352-53ED-18A6-E2A8-AEA3BF72E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27446-CC3D-6334-4594-7A77DC06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FD9F-5DF5-2CEB-114C-D1EC484E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596D-9C12-6BFA-672F-7ABF12CEF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46ED1-E628-9107-E69F-59EEC9C59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74F09-D5CB-8FE4-8456-EFF8FED8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C2029-423C-4437-8379-0DE9A8605D09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AF4F6-B7F7-35CC-4F0C-39C4A5B7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EFCC-2E14-6F44-E5E1-CB694E13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6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A08B-A0D6-E935-B1F3-E0726125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EA668-E1E2-0EB7-A9A2-9FCF37B6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409A5-63F6-83B6-8FAA-2C5DFDD47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DC761-1D4E-D4E7-654E-0BC5D966A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47A61-7DEC-C746-6869-28FE50DA3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06942-9FBA-E97D-7D76-3F86D0E8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A4F45-3717-4347-9B34-37A54E8343F2}" type="datetime1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D1DB7-BCA7-612E-CBCE-F43A75E5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540A5-A4A3-C3B5-B786-9F83BC5A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4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B8B3-8712-C24A-2288-87F76AA2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535D33-3915-3AE4-CB07-F40B8DBED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82059-00E5-4F47-8B11-BDFBFD5067FF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4DD29-FA87-438F-E26E-03D52A750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8279B-E70A-D920-CE00-594AB5F5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AB2C5-32E5-7534-8784-772003A3E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4C93C-EA56-4001-9734-BC0591FA7694}" type="datetime1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54137-6069-AF1F-32D9-A1E31003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3BBF-CB57-DC67-D697-140634B0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20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393A-BB47-5149-7C47-111E44B2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51A9D-E132-1D0D-0994-DE780A82F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1377F-E736-0378-B1B5-A228536FB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934FA-3EFA-294D-693E-DFC19693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F8FB0-CF71-4F1E-8782-CDB69532E7A7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D9419-829F-7520-AD31-C36FF95AE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1E781-BE75-0EF1-C465-6D4076E3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4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C9E5-CB40-AE94-0BF3-573FE643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E0A6D-4A1C-3EED-EF2B-6A42D4B2F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89E0F-E9BC-808A-84B9-6C2BE977F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62CC0-0670-1AE4-1975-D3CE26B9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7D38-E38C-4E9E-A2C4-FA8F0107CF84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4E7ED-89FF-196F-8F3D-31D121BF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19185-0E69-A689-0A50-0C8A1ACC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DC85-E9F3-8FFE-C574-2B468B91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2D204-8EAB-91B7-DDA5-CDCE08328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8091-438F-7013-3F1C-17CAB57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5DF87-2251-49D1-BBE6-38B6B24D4067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B927F-B78F-196C-D1A1-4E4252CF2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AF100-15AF-9618-CFB1-450F20B97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05DB00-A5C5-4DE8-9FE9-82FC1AF55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1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ustraveling.com/free-photos-5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ustraveling.com/free-photos-5/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hyperlink" Target="https://www.flowmap.blu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9C0909-70B7-3631-A706-DC719B82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197" t="12637" r="2770" b="13428"/>
          <a:stretch/>
        </p:blipFill>
        <p:spPr>
          <a:xfrm>
            <a:off x="838200" y="850899"/>
            <a:ext cx="9918700" cy="49784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3CDC1-8790-3782-B33C-1B3C58B0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 descr="A yellow and white hexagon with a black background&#10;&#10;AI-generated content may be incorrect.">
            <a:extLst>
              <a:ext uri="{FF2B5EF4-FFF2-40B4-BE49-F238E27FC236}">
                <a16:creationId xmlns:a16="http://schemas.microsoft.com/office/drawing/2014/main" id="{C398FDAC-DC88-2E50-CBFB-937D53B12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339" y="5169878"/>
            <a:ext cx="969840" cy="112445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87CB7F6-D88A-60C8-E5F0-A7D292D29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552" y="4292695"/>
            <a:ext cx="969840" cy="1123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85D1F-3CBF-A44B-63B1-5EC2F65C4367}"/>
              </a:ext>
            </a:extLst>
          </p:cNvPr>
          <p:cNvSpPr txBox="1"/>
          <p:nvPr/>
        </p:nvSpPr>
        <p:spPr>
          <a:xfrm>
            <a:off x="1336431" y="2209800"/>
            <a:ext cx="9210121" cy="965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1395C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2. Visualization of Mobility using </a:t>
            </a:r>
            <a:r>
              <a:rPr lang="en-US" b="1" dirty="0" err="1">
                <a:solidFill>
                  <a:srgbClr val="5C5CA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flowmapper</a:t>
            </a:r>
            <a:r>
              <a:rPr lang="en-US" dirty="0">
                <a:solidFill>
                  <a:srgbClr val="1395C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 dirty="0" err="1">
                <a:solidFill>
                  <a:srgbClr val="5C5CA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flowmapblue</a:t>
            </a:r>
            <a:endParaRPr lang="en-US" b="1" dirty="0">
              <a:solidFill>
                <a:srgbClr val="5C5CA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59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8980-D4DF-A866-C6E3-7AAD3C73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0015" cy="1325563"/>
          </a:xfrm>
        </p:spPr>
        <p:txBody>
          <a:bodyPr/>
          <a:lstStyle/>
          <a:p>
            <a:r>
              <a:rPr lang="de-DE" dirty="0" err="1">
                <a:latin typeface="Roboto Light" panose="02000000000000000000" pitchFamily="2" charset="0"/>
              </a:rPr>
              <a:t>Flowmapper</a:t>
            </a:r>
            <a:r>
              <a:rPr lang="de-DE" dirty="0">
                <a:latin typeface="Roboto Light" panose="02000000000000000000" pitchFamily="2" charset="0"/>
              </a:rPr>
              <a:t> - </a:t>
            </a:r>
            <a:r>
              <a:rPr lang="de-DE" dirty="0" err="1">
                <a:latin typeface="Roboto Light" panose="02000000000000000000" pitchFamily="2" charset="0"/>
              </a:rPr>
              <a:t>Exporting</a:t>
            </a:r>
            <a:r>
              <a:rPr lang="de-DE" dirty="0">
                <a:latin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</a:rPr>
              <a:t>as</a:t>
            </a:r>
            <a:r>
              <a:rPr lang="de-DE" dirty="0">
                <a:latin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</a:rPr>
              <a:t>Spatial</a:t>
            </a:r>
            <a:r>
              <a:rPr lang="de-DE" dirty="0">
                <a:latin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</a:rPr>
              <a:t>Object</a:t>
            </a:r>
            <a:endParaRPr lang="en-US" dirty="0">
              <a:latin typeface="Roboto Light" panose="02000000000000000000" pitchFamily="2" charset="0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D3D63A-C95E-1D26-6888-F1AB9291E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16" y="1988606"/>
            <a:ext cx="4752522" cy="3892152"/>
          </a:xfrm>
        </p:spPr>
      </p:pic>
      <p:pic>
        <p:nvPicPr>
          <p:cNvPr id="3" name="Picture 2" descr="A box with a globe inside&#10;&#10;AI-generated content may be incorrect.">
            <a:extLst>
              <a:ext uri="{FF2B5EF4-FFF2-40B4-BE49-F238E27FC236}">
                <a16:creationId xmlns:a16="http://schemas.microsoft.com/office/drawing/2014/main" id="{EDEFA260-31F6-8F49-0BD2-B418D420B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65" y="3337618"/>
            <a:ext cx="1181794" cy="883391"/>
          </a:xfrm>
          <a:prstGeom prst="rect">
            <a:avLst/>
          </a:prstGeom>
        </p:spPr>
      </p:pic>
      <p:pic>
        <p:nvPicPr>
          <p:cNvPr id="6" name="Picture 5" descr="A blue and grey logo&#10;&#10;AI-generated content may be incorrect.">
            <a:extLst>
              <a:ext uri="{FF2B5EF4-FFF2-40B4-BE49-F238E27FC236}">
                <a16:creationId xmlns:a16="http://schemas.microsoft.com/office/drawing/2014/main" id="{E5BFBF48-3273-2754-9477-D119D990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07" y="3337618"/>
            <a:ext cx="1139275" cy="88293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CF4953-AC9E-3FC4-40A9-6A3AA10C7BD8}"/>
              </a:ext>
            </a:extLst>
          </p:cNvPr>
          <p:cNvSpPr/>
          <p:nvPr/>
        </p:nvSpPr>
        <p:spPr>
          <a:xfrm>
            <a:off x="2391026" y="3623491"/>
            <a:ext cx="534293" cy="311191"/>
          </a:xfrm>
          <a:prstGeom prst="rightArrow">
            <a:avLst>
              <a:gd name="adj1" fmla="val 50000"/>
              <a:gd name="adj2" fmla="val 69043"/>
            </a:avLst>
          </a:prstGeom>
          <a:solidFill>
            <a:srgbClr val="1F6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876106-38DF-4448-3F61-76C5E8EBC2EE}"/>
              </a:ext>
            </a:extLst>
          </p:cNvPr>
          <p:cNvSpPr/>
          <p:nvPr/>
        </p:nvSpPr>
        <p:spPr>
          <a:xfrm>
            <a:off x="4601291" y="3623491"/>
            <a:ext cx="534293" cy="311191"/>
          </a:xfrm>
          <a:prstGeom prst="rightArrow">
            <a:avLst>
              <a:gd name="adj1" fmla="val 50000"/>
              <a:gd name="adj2" fmla="val 69043"/>
            </a:avLst>
          </a:prstGeom>
          <a:solidFill>
            <a:srgbClr val="1F6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een and orange pencil in a circle&#10;&#10;AI-generated content may be incorrect.">
            <a:extLst>
              <a:ext uri="{FF2B5EF4-FFF2-40B4-BE49-F238E27FC236}">
                <a16:creationId xmlns:a16="http://schemas.microsoft.com/office/drawing/2014/main" id="{2C5CB9CF-C5CA-C45F-728E-24112EC59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55" y="3265714"/>
            <a:ext cx="993790" cy="99379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CD73567-CD2E-30E8-3A99-7ACE1282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2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igh angle view of a city&#10;&#10;AI-generated content may be incorrect.">
            <a:extLst>
              <a:ext uri="{FF2B5EF4-FFF2-40B4-BE49-F238E27FC236}">
                <a16:creationId xmlns:a16="http://schemas.microsoft.com/office/drawing/2014/main" id="{D45D6459-47F9-3B13-E6C2-32154C729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7A018-2144-A8C8-F3CC-DA4B058C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Roboto Light" panose="02000000000000000000" pitchFamily="2" charset="0"/>
              </a:rPr>
              <a:t>Hands-on</a:t>
            </a:r>
            <a:br>
              <a:rPr lang="de-DE" sz="4000" dirty="0">
                <a:latin typeface="Roboto Light" panose="02000000000000000000" pitchFamily="2" charset="0"/>
              </a:rPr>
            </a:br>
            <a:r>
              <a:rPr lang="de-DE" sz="4000" dirty="0" err="1">
                <a:latin typeface="Roboto Light" panose="02000000000000000000" pitchFamily="2" charset="0"/>
              </a:rPr>
              <a:t>example</a:t>
            </a:r>
            <a:endParaRPr lang="en-US" sz="4000" dirty="0">
              <a:latin typeface="Roboto Light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9374E-92CA-51CB-8CE1-1AE3683A9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Roboto Light" panose="02000000000000000000" pitchFamily="2" charset="0"/>
              </a:rPr>
              <a:t>Location: </a:t>
            </a:r>
          </a:p>
          <a:p>
            <a:pPr lvl="1"/>
            <a:r>
              <a:rPr lang="de-DE" sz="2000" dirty="0">
                <a:latin typeface="Roboto Light" panose="02000000000000000000" pitchFamily="2" charset="0"/>
              </a:rPr>
              <a:t>Madrid, Spain</a:t>
            </a:r>
          </a:p>
          <a:p>
            <a:r>
              <a:rPr lang="de-DE" sz="2000" dirty="0">
                <a:latin typeface="Roboto Light" panose="02000000000000000000" pitchFamily="2" charset="0"/>
              </a:rPr>
              <a:t>Time: </a:t>
            </a:r>
          </a:p>
          <a:p>
            <a:pPr lvl="1"/>
            <a:r>
              <a:rPr lang="de-DE" sz="2000" dirty="0">
                <a:latin typeface="Roboto Light" panose="02000000000000000000" pitchFamily="2" charset="0"/>
              </a:rPr>
              <a:t>May 2nd, 2024 </a:t>
            </a:r>
          </a:p>
          <a:p>
            <a:pPr lvl="1"/>
            <a:r>
              <a:rPr lang="de-DE" sz="2000" dirty="0">
                <a:latin typeface="Roboto Light" panose="02000000000000000000" pitchFamily="2" charset="0"/>
              </a:rPr>
              <a:t>May 9th, 2024</a:t>
            </a:r>
            <a:endParaRPr lang="en-US" sz="2000" dirty="0">
              <a:latin typeface="Roboto Light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latin typeface="Roboto Light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3E7CD-D41C-146B-EE28-2E4B86CE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EC90D-EF40-9F20-CB68-8BDEB3E2C5EB}"/>
              </a:ext>
            </a:extLst>
          </p:cNvPr>
          <p:cNvSpPr txBox="1"/>
          <p:nvPr/>
        </p:nvSpPr>
        <p:spPr>
          <a:xfrm>
            <a:off x="10363199" y="0"/>
            <a:ext cx="20447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10000"/>
                    <a:lumOff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from www.justraveling.com</a:t>
            </a:r>
            <a:endParaRPr lang="en-US" sz="800" dirty="0">
              <a:solidFill>
                <a:schemeClr val="tx2">
                  <a:lumMod val="10000"/>
                  <a:lumOff val="9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75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8B51B1-1FF0-2373-B43A-CF951381E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4DA89C1-8F68-7623-1CBC-57660FC8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igh angle view of a city&#10;&#10;AI-generated content may be incorrect.">
            <a:extLst>
              <a:ext uri="{FF2B5EF4-FFF2-40B4-BE49-F238E27FC236}">
                <a16:creationId xmlns:a16="http://schemas.microsoft.com/office/drawing/2014/main" id="{C7FBAA53-9C6B-66DD-733C-CCCCD7F52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0F4C1E4-3636-E65D-55F0-3236F39E0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B51E5B-FE63-82C9-E134-A237B258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5400" b="1" kern="1500" spc="140" dirty="0" err="1">
                <a:latin typeface="Roboto Light" panose="02000000000000000000" pitchFamily="2" charset="0"/>
              </a:rPr>
              <a:t>Let‘s</a:t>
            </a:r>
            <a:r>
              <a:rPr lang="de-DE" sz="5400" b="1" kern="1500" spc="140" dirty="0">
                <a:latin typeface="Roboto Light" panose="02000000000000000000" pitchFamily="2" charset="0"/>
              </a:rPr>
              <a:t> </a:t>
            </a:r>
            <a:r>
              <a:rPr lang="de-DE" sz="5400" b="1" kern="1500" spc="140" dirty="0" err="1">
                <a:latin typeface="Roboto Light" panose="02000000000000000000" pitchFamily="2" charset="0"/>
              </a:rPr>
              <a:t>get</a:t>
            </a:r>
            <a:r>
              <a:rPr lang="de-DE" sz="5400" b="1" kern="1500" spc="140" dirty="0">
                <a:latin typeface="Roboto Light" panose="02000000000000000000" pitchFamily="2" charset="0"/>
              </a:rPr>
              <a:t> </a:t>
            </a:r>
            <a:r>
              <a:rPr lang="de-DE" sz="5400" b="1" kern="1500" spc="140" dirty="0" err="1">
                <a:latin typeface="Roboto Light" panose="02000000000000000000" pitchFamily="2" charset="0"/>
              </a:rPr>
              <a:t>started</a:t>
            </a:r>
            <a:r>
              <a:rPr lang="de-DE" sz="5400" b="1" kern="1500" spc="140" dirty="0">
                <a:latin typeface="Roboto Light" panose="02000000000000000000" pitchFamily="2" charset="0"/>
              </a:rPr>
              <a:t>!</a:t>
            </a:r>
            <a:endParaRPr lang="en-US" sz="4000" b="1" kern="1500" spc="140" dirty="0">
              <a:latin typeface="Roboto Light" panose="02000000000000000000" pitchFamily="2" charset="0"/>
            </a:endParaRP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AA83EE5D-7E3C-FD70-4B05-B7B6450E3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91" y="2649195"/>
            <a:ext cx="1578867" cy="1828804"/>
          </a:xfrm>
          <a:prstGeom prst="rect">
            <a:avLst/>
          </a:prstGeom>
        </p:spPr>
      </p:pic>
      <p:pic>
        <p:nvPicPr>
          <p:cNvPr id="16" name="Picture 15" descr="A yellow and white hexagon with a black background&#10;&#10;AI-generated content may be incorrect.">
            <a:extLst>
              <a:ext uri="{FF2B5EF4-FFF2-40B4-BE49-F238E27FC236}">
                <a16:creationId xmlns:a16="http://schemas.microsoft.com/office/drawing/2014/main" id="{3FCBE98A-152E-660E-9DC8-1D857AAD6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13" y="4130335"/>
            <a:ext cx="1578867" cy="1828804"/>
          </a:xfrm>
          <a:prstGeom prst="rect">
            <a:avLst/>
          </a:prstGeom>
        </p:spPr>
      </p:pic>
      <p:pic>
        <p:nvPicPr>
          <p:cNvPr id="17" name="Picture 16" descr="A hexagon with a graph and blue dots&#10;&#10;AI-generated content may be incorrect.">
            <a:extLst>
              <a:ext uri="{FF2B5EF4-FFF2-40B4-BE49-F238E27FC236}">
                <a16:creationId xmlns:a16="http://schemas.microsoft.com/office/drawing/2014/main" id="{53DB251B-8BE3-579F-8C85-3721D1AB4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12" y="2630152"/>
            <a:ext cx="1583377" cy="1828800"/>
          </a:xfrm>
          <a:prstGeom prst="rect">
            <a:avLst/>
          </a:prstGeom>
        </p:spPr>
      </p:pic>
      <p:pic>
        <p:nvPicPr>
          <p:cNvPr id="18" name="Picture 17" descr="A hexagon with a map and lines and dots&#10;&#10;AI-generated content may be incorrect.">
            <a:extLst>
              <a:ext uri="{FF2B5EF4-FFF2-40B4-BE49-F238E27FC236}">
                <a16:creationId xmlns:a16="http://schemas.microsoft.com/office/drawing/2014/main" id="{8AA3ADDA-B72A-42E0-7F12-EE6C123CA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40" y="4130335"/>
            <a:ext cx="1578867" cy="1828804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73374FD-6A9A-2BF7-9E34-17D263EE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BCB19-09A3-FABA-0C04-0D7D366CC25D}"/>
              </a:ext>
            </a:extLst>
          </p:cNvPr>
          <p:cNvSpPr txBox="1"/>
          <p:nvPr/>
        </p:nvSpPr>
        <p:spPr>
          <a:xfrm>
            <a:off x="10363199" y="0"/>
            <a:ext cx="20447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2">
                    <a:lumMod val="10000"/>
                    <a:lumOff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from www.justraveling.com</a:t>
            </a:r>
            <a:endParaRPr lang="en-US" sz="800" dirty="0">
              <a:solidFill>
                <a:schemeClr val="tx2">
                  <a:lumMod val="10000"/>
                  <a:lumOff val="9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1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7400F8-5411-F3E8-4BDA-2478F6C0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88738-F1AA-E331-8235-D79232187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0E93D-D41E-186D-27CB-99927A72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3260-78B8-82A5-7810-F9A92773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03EF6-3DE5-3DE7-C14F-BA5DE0078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DACD3-2002-9F7D-D23F-D717AB5A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9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A477-4829-3FDB-D694-26749D67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Roboto Light" panose="02000000000000000000" pitchFamily="2" charset="0"/>
              </a:rPr>
              <a:t>Agenda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11F9-5CC1-B251-CBDB-F0F7B09F2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2628899"/>
            <a:ext cx="8382000" cy="3548063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</a:rPr>
              <a:t>Interactive </a:t>
            </a:r>
            <a:r>
              <a:rPr lang="de-DE" dirty="0" err="1">
                <a:latin typeface="Roboto Light" panose="02000000000000000000" pitchFamily="2" charset="0"/>
              </a:rPr>
              <a:t>Visualisations</a:t>
            </a:r>
            <a:r>
              <a:rPr lang="de-DE" dirty="0">
                <a:latin typeface="Roboto Light" panose="02000000000000000000" pitchFamily="2" charset="0"/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</a:rPr>
              <a:t>using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</a:rPr>
              <a:t> </a:t>
            </a:r>
            <a:r>
              <a:rPr lang="de-DE" dirty="0">
                <a:latin typeface="Roboto Light" panose="02000000000000000000" pitchFamily="2" charset="0"/>
              </a:rPr>
              <a:t>R::flowmapblue</a:t>
            </a:r>
          </a:p>
          <a:p>
            <a:pPr marL="0" indent="0">
              <a:buNone/>
            </a:pPr>
            <a:endParaRPr lang="de-DE" dirty="0">
              <a:latin typeface="Roboto Light" panose="02000000000000000000" pitchFamily="2" charset="0"/>
            </a:endParaRPr>
          </a:p>
          <a:p>
            <a:pPr marL="0" indent="0">
              <a:buNone/>
            </a:pPr>
            <a:endParaRPr lang="de-DE" dirty="0">
              <a:latin typeface="Roboto Light" panose="02000000000000000000" pitchFamily="2" charset="0"/>
            </a:endParaRPr>
          </a:p>
          <a:p>
            <a:pPr marL="0" indent="0">
              <a:buNone/>
            </a:pPr>
            <a:endParaRPr lang="de-DE" dirty="0">
              <a:latin typeface="Roboto Light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</a:rPr>
              <a:t>Static </a:t>
            </a:r>
            <a:r>
              <a:rPr lang="de-DE" dirty="0" err="1">
                <a:latin typeface="Roboto Light" panose="02000000000000000000" pitchFamily="2" charset="0"/>
              </a:rPr>
              <a:t>Visualisations</a:t>
            </a:r>
            <a:r>
              <a:rPr lang="de-DE" dirty="0">
                <a:latin typeface="Roboto Light" panose="02000000000000000000" pitchFamily="2" charset="0"/>
              </a:rPr>
              <a:t> </a:t>
            </a:r>
            <a:r>
              <a:rPr lang="de-DE" dirty="0" err="1">
                <a:latin typeface="Roboto Light" panose="02000000000000000000" pitchFamily="2" charset="0"/>
              </a:rPr>
              <a:t>using</a:t>
            </a:r>
            <a:r>
              <a:rPr lang="de-DE" dirty="0">
                <a:latin typeface="Roboto Light" panose="02000000000000000000" pitchFamily="2" charset="0"/>
              </a:rPr>
              <a:t> R::flowmapper</a:t>
            </a:r>
          </a:p>
          <a:p>
            <a:pPr marL="0" indent="0">
              <a:buNone/>
            </a:pPr>
            <a:endParaRPr lang="en-US" dirty="0">
              <a:latin typeface="Roboto Light" panose="02000000000000000000" pitchFamily="2" charset="0"/>
            </a:endParaRPr>
          </a:p>
        </p:txBody>
      </p:sp>
      <p:pic>
        <p:nvPicPr>
          <p:cNvPr id="4" name="Picture 3" descr="A yellow and white hexagon with a black background&#10;&#10;AI-generated content may be incorrect.">
            <a:extLst>
              <a:ext uri="{FF2B5EF4-FFF2-40B4-BE49-F238E27FC236}">
                <a16:creationId xmlns:a16="http://schemas.microsoft.com/office/drawing/2014/main" id="{FADDDC30-E299-0442-195F-14F5E4A97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13" y="4255865"/>
            <a:ext cx="1076841" cy="133552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E25F215-906D-823B-6D68-D09E2BA77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14" y="2235199"/>
            <a:ext cx="1076842" cy="13342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4471C-D528-9D0E-64D2-9CB14B83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6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F70532E-A20E-0A73-3D35-2022C5DE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</a:rPr>
              <a:t>flowmapblue</a:t>
            </a:r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34F8A0F-D9F1-66D3-180A-2ACC9638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2909" cy="4351338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Roboto Light" panose="02000000000000000000" pitchFamily="2" charset="0"/>
              </a:rPr>
              <a:t>Available</a:t>
            </a:r>
            <a:r>
              <a:rPr lang="de-DE" sz="2400" dirty="0">
                <a:latin typeface="Roboto Light" panose="02000000000000000000" pitchFamily="2" charset="0"/>
              </a:rPr>
              <a:t> </a:t>
            </a:r>
            <a:r>
              <a:rPr lang="de-DE" sz="2400" dirty="0" err="1">
                <a:latin typeface="Roboto Light" panose="02000000000000000000" pitchFamily="2" charset="0"/>
              </a:rPr>
              <a:t>as</a:t>
            </a:r>
            <a:r>
              <a:rPr lang="de-DE" sz="2400" dirty="0">
                <a:latin typeface="Roboto Light" panose="02000000000000000000" pitchFamily="2" charset="0"/>
              </a:rPr>
              <a:t> a </a:t>
            </a:r>
            <a:r>
              <a:rPr lang="de-DE" sz="2400" dirty="0">
                <a:latin typeface="Roboto Light" panose="02000000000000000000" pitchFamily="2" charset="0"/>
                <a:hlinkClick r:id="rId4"/>
              </a:rPr>
              <a:t>web </a:t>
            </a:r>
            <a:r>
              <a:rPr lang="de-DE" sz="2400" dirty="0" err="1">
                <a:latin typeface="Roboto Light" panose="02000000000000000000" pitchFamily="2" charset="0"/>
                <a:hlinkClick r:id="rId4"/>
              </a:rPr>
              <a:t>version</a:t>
            </a:r>
            <a:r>
              <a:rPr lang="de-DE" sz="2400" dirty="0">
                <a:latin typeface="Roboto Light" panose="02000000000000000000" pitchFamily="2" charset="0"/>
                <a:hlinkClick r:id="rId4"/>
              </a:rPr>
              <a:t> </a:t>
            </a:r>
            <a:r>
              <a:rPr lang="de-DE" sz="2400" dirty="0">
                <a:latin typeface="Roboto Light" panose="02000000000000000000" pitchFamily="2" charset="0"/>
              </a:rPr>
              <a:t>and </a:t>
            </a:r>
            <a:r>
              <a:rPr lang="de-DE" sz="2400" dirty="0" err="1">
                <a:latin typeface="Roboto Light" panose="02000000000000000000" pitchFamily="2" charset="0"/>
              </a:rPr>
              <a:t>as</a:t>
            </a:r>
            <a:r>
              <a:rPr lang="de-DE" sz="2400" dirty="0">
                <a:latin typeface="Roboto Light" panose="02000000000000000000" pitchFamily="2" charset="0"/>
              </a:rPr>
              <a:t> an R </a:t>
            </a:r>
            <a:r>
              <a:rPr lang="de-DE" sz="2400" dirty="0" err="1">
                <a:latin typeface="Roboto Light" panose="02000000000000000000" pitchFamily="2" charset="0"/>
              </a:rPr>
              <a:t>package</a:t>
            </a:r>
            <a:endParaRPr lang="de-DE" sz="2400" dirty="0">
              <a:latin typeface="Roboto Light" panose="02000000000000000000" pitchFamily="2" charset="0"/>
            </a:endParaRPr>
          </a:p>
          <a:p>
            <a:r>
              <a:rPr lang="de-DE" sz="2400" dirty="0"/>
              <a:t>Interactive</a:t>
            </a:r>
            <a:r>
              <a:rPr lang="de-DE" sz="2400" dirty="0">
                <a:latin typeface="Roboto Light" panose="02000000000000000000" pitchFamily="2" charset="0"/>
              </a:rPr>
              <a:t> </a:t>
            </a:r>
            <a:r>
              <a:rPr lang="de-DE" sz="2400" dirty="0" err="1">
                <a:latin typeface="Roboto Light" panose="02000000000000000000" pitchFamily="2" charset="0"/>
              </a:rPr>
              <a:t>visualisations</a:t>
            </a:r>
            <a:endParaRPr lang="de-DE" sz="2400" dirty="0">
              <a:latin typeface="Roboto Light" panose="02000000000000000000" pitchFamily="2" charset="0"/>
            </a:endParaRPr>
          </a:p>
          <a:p>
            <a:r>
              <a:rPr lang="de-DE" sz="2400" dirty="0">
                <a:latin typeface="Roboto Light" panose="02000000000000000000" pitchFamily="2" charset="0"/>
              </a:rPr>
              <a:t>Part </a:t>
            </a:r>
            <a:r>
              <a:rPr lang="de-DE" sz="2400" dirty="0" err="1">
                <a:latin typeface="Roboto Light" panose="02000000000000000000" pitchFamily="2" charset="0"/>
              </a:rPr>
              <a:t>of</a:t>
            </a:r>
            <a:r>
              <a:rPr lang="de-DE" sz="2400" dirty="0">
                <a:latin typeface="Roboto Light" panose="02000000000000000000" pitchFamily="2" charset="0"/>
              </a:rPr>
              <a:t> </a:t>
            </a:r>
            <a:r>
              <a:rPr lang="de-DE" sz="2400" dirty="0" err="1">
                <a:latin typeface="Roboto Light" panose="02000000000000000000" pitchFamily="2" charset="0"/>
              </a:rPr>
              <a:t>the</a:t>
            </a:r>
            <a:r>
              <a:rPr lang="de-DE" sz="2400" dirty="0">
                <a:latin typeface="Roboto Light" panose="02000000000000000000" pitchFamily="2" charset="0"/>
              </a:rPr>
              <a:t> </a:t>
            </a:r>
            <a:r>
              <a:rPr lang="de-DE" sz="2400" dirty="0" err="1">
                <a:latin typeface="Roboto Light" panose="02000000000000000000" pitchFamily="2" charset="0"/>
              </a:rPr>
              <a:t>flowmap</a:t>
            </a:r>
            <a:r>
              <a:rPr lang="de-DE" sz="2400" dirty="0">
                <a:latin typeface="Roboto Light" panose="02000000000000000000" pitchFamily="2" charset="0"/>
              </a:rPr>
              <a:t> </a:t>
            </a:r>
            <a:r>
              <a:rPr lang="de-DE" sz="2400" dirty="0" err="1">
                <a:latin typeface="Roboto Light" panose="02000000000000000000" pitchFamily="2" charset="0"/>
              </a:rPr>
              <a:t>suite</a:t>
            </a:r>
            <a:r>
              <a:rPr lang="de-DE" sz="2400" dirty="0">
                <a:latin typeface="Roboto Light" panose="02000000000000000000" pitchFamily="2" charset="0"/>
              </a:rPr>
              <a:t>, </a:t>
            </a:r>
            <a:r>
              <a:rPr lang="de-DE" sz="2400" dirty="0" err="1">
                <a:latin typeface="Roboto Light" panose="02000000000000000000" pitchFamily="2" charset="0"/>
              </a:rPr>
              <a:t>continously</a:t>
            </a:r>
            <a:r>
              <a:rPr lang="de-DE" sz="2400" dirty="0">
                <a:latin typeface="Roboto Light" panose="02000000000000000000" pitchFamily="2" charset="0"/>
              </a:rPr>
              <a:t> </a:t>
            </a:r>
            <a:r>
              <a:rPr lang="de-DE" sz="2400" dirty="0" err="1">
                <a:latin typeface="Roboto Light" panose="02000000000000000000" pitchFamily="2" charset="0"/>
              </a:rPr>
              <a:t>developed</a:t>
            </a:r>
            <a:endParaRPr lang="en-US" sz="2400" dirty="0">
              <a:latin typeface="Roboto Light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4F08E6-7F52-89BF-05FF-27BDD330F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502" y="1235073"/>
            <a:ext cx="3578272" cy="1849875"/>
          </a:xfrm>
          <a:prstGeom prst="rect">
            <a:avLst/>
          </a:prstGeom>
          <a:ln>
            <a:solidFill>
              <a:srgbClr val="1A70A7"/>
            </a:solidFill>
          </a:ln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2DB451B3-5EEF-99E7-B0BF-7567BC8CF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98" y="4348159"/>
            <a:ext cx="1578867" cy="1828804"/>
          </a:xfrm>
          <a:prstGeom prst="rect">
            <a:avLst/>
          </a:prstGeom>
        </p:spPr>
      </p:pic>
      <p:pic>
        <p:nvPicPr>
          <p:cNvPr id="2" name="spain-folding-flows">
            <a:hlinkClick r:id="" action="ppaction://media"/>
            <a:extLst>
              <a:ext uri="{FF2B5EF4-FFF2-40B4-BE49-F238E27FC236}">
                <a16:creationId xmlns:a16="http://schemas.microsoft.com/office/drawing/2014/main" id="{26FFC63F-3393-268E-40F9-651EE07B9D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49924" y="3349625"/>
            <a:ext cx="4514850" cy="3143250"/>
          </a:xfrm>
          <a:prstGeom prst="rect">
            <a:avLst/>
          </a:prstGeom>
          <a:ln>
            <a:solidFill>
              <a:srgbClr val="1A70A7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E7D731-3A06-1E94-BC9B-2E0D049CE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9924" y="473187"/>
            <a:ext cx="3570044" cy="1849874"/>
          </a:xfrm>
          <a:prstGeom prst="rect">
            <a:avLst/>
          </a:prstGeom>
          <a:ln>
            <a:solidFill>
              <a:srgbClr val="1A70A7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EC779-38CF-C5B3-3962-58E235602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7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2B68A-60AE-BCF7-7135-6E7222EB9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278210D-2399-01B8-2A00-DAB411DC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</a:rPr>
              <a:t>flowmapper</a:t>
            </a:r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949E33B-838D-3055-5CC4-D3F8E771C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9970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Roboto Light" panose="02000000000000000000" pitchFamily="2" charset="0"/>
              </a:rPr>
              <a:t>Inspired</a:t>
            </a:r>
            <a:r>
              <a:rPr lang="de-DE" sz="2000" dirty="0">
                <a:latin typeface="Roboto Light" panose="02000000000000000000" pitchFamily="2" charset="0"/>
              </a:rPr>
              <a:t> </a:t>
            </a:r>
            <a:r>
              <a:rPr lang="de-DE" sz="2000" dirty="0" err="1">
                <a:latin typeface="Roboto Light" panose="02000000000000000000" pitchFamily="2" charset="0"/>
              </a:rPr>
              <a:t>by</a:t>
            </a:r>
            <a:r>
              <a:rPr lang="de-DE" sz="2000" dirty="0">
                <a:latin typeface="Roboto Light" panose="02000000000000000000" pitchFamily="2" charset="0"/>
              </a:rPr>
              <a:t> </a:t>
            </a:r>
            <a:r>
              <a:rPr lang="de-DE" sz="2000" dirty="0" err="1">
                <a:latin typeface="Roboto Light" panose="02000000000000000000" pitchFamily="2" charset="0"/>
              </a:rPr>
              <a:t>flowmapblue</a:t>
            </a:r>
            <a:endParaRPr lang="de-DE" sz="2000" dirty="0">
              <a:latin typeface="Roboto Light" panose="02000000000000000000" pitchFamily="2" charset="0"/>
            </a:endParaRPr>
          </a:p>
          <a:p>
            <a:r>
              <a:rPr lang="de-DE" sz="2000" dirty="0"/>
              <a:t>Static</a:t>
            </a:r>
            <a:r>
              <a:rPr lang="de-DE" sz="2000" dirty="0">
                <a:latin typeface="Roboto Light" panose="02000000000000000000" pitchFamily="2" charset="0"/>
              </a:rPr>
              <a:t> </a:t>
            </a:r>
            <a:r>
              <a:rPr lang="de-DE" sz="2000" dirty="0" err="1">
                <a:latin typeface="Roboto Light" panose="02000000000000000000" pitchFamily="2" charset="0"/>
              </a:rPr>
              <a:t>visualisations</a:t>
            </a:r>
            <a:r>
              <a:rPr lang="de-DE" sz="2000" dirty="0">
                <a:latin typeface="Roboto Light" panose="02000000000000000000" pitchFamily="2" charset="0"/>
              </a:rPr>
              <a:t> </a:t>
            </a:r>
            <a:r>
              <a:rPr lang="de-DE" sz="2000" dirty="0" err="1">
                <a:latin typeface="Roboto Light" panose="02000000000000000000" pitchFamily="2" charset="0"/>
              </a:rPr>
              <a:t>within</a:t>
            </a:r>
            <a:r>
              <a:rPr lang="de-DE" sz="2000" dirty="0">
                <a:latin typeface="Roboto Light" panose="02000000000000000000" pitchFamily="2" charset="0"/>
              </a:rPr>
              <a:t> </a:t>
            </a:r>
            <a:r>
              <a:rPr lang="de-DE" sz="2000" dirty="0" err="1">
                <a:latin typeface="Roboto Light" panose="02000000000000000000" pitchFamily="2" charset="0"/>
              </a:rPr>
              <a:t>the</a:t>
            </a:r>
            <a:r>
              <a:rPr lang="de-DE" sz="2000" dirty="0">
                <a:latin typeface="Roboto Light" panose="02000000000000000000" pitchFamily="2" charset="0"/>
              </a:rPr>
              <a:t> R::ggplot2 </a:t>
            </a:r>
            <a:r>
              <a:rPr lang="de-DE" sz="2000" dirty="0" err="1">
                <a:latin typeface="Roboto Light" panose="02000000000000000000" pitchFamily="2" charset="0"/>
              </a:rPr>
              <a:t>framework</a:t>
            </a:r>
            <a:endParaRPr lang="de-DE" sz="2000" dirty="0">
              <a:latin typeface="Roboto Light" panose="02000000000000000000" pitchFamily="2" charset="0"/>
            </a:endParaRPr>
          </a:p>
          <a:p>
            <a:r>
              <a:rPr lang="de-DE" sz="2000" dirty="0" err="1">
                <a:latin typeface="Roboto Light" panose="02000000000000000000" pitchFamily="2" charset="0"/>
              </a:rPr>
              <a:t>Capacity</a:t>
            </a:r>
            <a:r>
              <a:rPr lang="de-DE" sz="2000" dirty="0">
                <a:latin typeface="Roboto Light" panose="02000000000000000000" pitchFamily="2" charset="0"/>
              </a:rPr>
              <a:t> to </a:t>
            </a:r>
            <a:r>
              <a:rPr lang="de-DE" sz="2000" dirty="0" err="1">
                <a:latin typeface="Roboto Light" panose="02000000000000000000" pitchFamily="2" charset="0"/>
              </a:rPr>
              <a:t>export</a:t>
            </a:r>
            <a:r>
              <a:rPr lang="de-DE" sz="2000" dirty="0">
                <a:latin typeface="Roboto Light" panose="02000000000000000000" pitchFamily="2" charset="0"/>
              </a:rPr>
              <a:t> </a:t>
            </a:r>
            <a:r>
              <a:rPr lang="de-DE" sz="2000" dirty="0" err="1">
                <a:latin typeface="Roboto Light" panose="02000000000000000000" pitchFamily="2" charset="0"/>
              </a:rPr>
              <a:t>as</a:t>
            </a:r>
            <a:r>
              <a:rPr lang="de-DE" sz="2000" dirty="0">
                <a:latin typeface="Roboto Light" panose="02000000000000000000" pitchFamily="2" charset="0"/>
              </a:rPr>
              <a:t> </a:t>
            </a:r>
            <a:r>
              <a:rPr lang="de-DE" sz="2000" dirty="0" err="1">
                <a:latin typeface="Roboto Light" panose="02000000000000000000" pitchFamily="2" charset="0"/>
              </a:rPr>
              <a:t>spatial</a:t>
            </a:r>
            <a:r>
              <a:rPr lang="de-DE" sz="2000" dirty="0">
                <a:latin typeface="Roboto Light" panose="02000000000000000000" pitchFamily="2" charset="0"/>
              </a:rPr>
              <a:t> </a:t>
            </a:r>
            <a:r>
              <a:rPr lang="de-DE" sz="2000" dirty="0" err="1">
                <a:latin typeface="Roboto Light" panose="02000000000000000000" pitchFamily="2" charset="0"/>
              </a:rPr>
              <a:t>objects</a:t>
            </a:r>
            <a:endParaRPr lang="en-US" sz="2000" dirty="0">
              <a:latin typeface="Roboto Light" panose="02000000000000000000" pitchFamily="2" charset="0"/>
            </a:endParaRPr>
          </a:p>
        </p:txBody>
      </p:sp>
      <p:pic>
        <p:nvPicPr>
          <p:cNvPr id="5" name="Picture 4" descr="A yellow and white hexagon with a black background&#10;&#10;AI-generated content may be incorrect.">
            <a:extLst>
              <a:ext uri="{FF2B5EF4-FFF2-40B4-BE49-F238E27FC236}">
                <a16:creationId xmlns:a16="http://schemas.microsoft.com/office/drawing/2014/main" id="{FFC401B8-FF22-5142-1332-7623B2DE3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20" y="4348159"/>
            <a:ext cx="1578867" cy="1828804"/>
          </a:xfrm>
          <a:prstGeom prst="rect">
            <a:avLst/>
          </a:prstGeom>
        </p:spPr>
      </p:pic>
      <p:pic>
        <p:nvPicPr>
          <p:cNvPr id="6" name="Content Placeholder 7" descr="A map of a city&#10;&#10;AI-generated content may be incorrect.">
            <a:extLst>
              <a:ext uri="{FF2B5EF4-FFF2-40B4-BE49-F238E27FC236}">
                <a16:creationId xmlns:a16="http://schemas.microsoft.com/office/drawing/2014/main" id="{9210576E-AE9F-93DE-1791-A6BF407A4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723900"/>
            <a:ext cx="5410200" cy="5410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9E224-24D0-2AEA-32EE-88968B2A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18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31B0BF2-04B2-4DE6-D750-596AE9C6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flowmapper</a:t>
            </a:r>
            <a:r>
              <a:rPr lang="de-DE" dirty="0"/>
              <a:t> – ggplot2 </a:t>
            </a:r>
            <a:r>
              <a:rPr lang="de-DE" dirty="0" err="1"/>
              <a:t>framework</a:t>
            </a:r>
            <a:endParaRPr lang="en-US" dirty="0"/>
          </a:p>
        </p:txBody>
      </p:sp>
      <p:pic>
        <p:nvPicPr>
          <p:cNvPr id="13" name="Content Placeholder 12" descr="A map of a country&#10;&#10;AI-generated content may be incorrect.">
            <a:extLst>
              <a:ext uri="{FF2B5EF4-FFF2-40B4-BE49-F238E27FC236}">
                <a16:creationId xmlns:a16="http://schemas.microsoft.com/office/drawing/2014/main" id="{B5A26CE5-F498-0B9B-59DD-2701893672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77" y="1941756"/>
            <a:ext cx="4119074" cy="4119074"/>
          </a:xfrm>
        </p:spPr>
      </p:pic>
      <p:pic>
        <p:nvPicPr>
          <p:cNvPr id="15" name="Content Placeholder 14" descr="A map of a network&#10;&#10;AI-generated content may be incorrect.">
            <a:extLst>
              <a:ext uri="{FF2B5EF4-FFF2-40B4-BE49-F238E27FC236}">
                <a16:creationId xmlns:a16="http://schemas.microsoft.com/office/drawing/2014/main" id="{02CB402B-64B8-9210-1F0D-3B8E150B3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6066941-88B8-C308-6F6B-67C5A1573FE7}"/>
              </a:ext>
            </a:extLst>
          </p:cNvPr>
          <p:cNvSpPr/>
          <p:nvPr/>
        </p:nvSpPr>
        <p:spPr>
          <a:xfrm>
            <a:off x="5828853" y="3845698"/>
            <a:ext cx="534293" cy="311191"/>
          </a:xfrm>
          <a:prstGeom prst="rightArrow">
            <a:avLst>
              <a:gd name="adj1" fmla="val 50000"/>
              <a:gd name="adj2" fmla="val 69043"/>
            </a:avLst>
          </a:prstGeom>
          <a:solidFill>
            <a:srgbClr val="4997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CF4CC-972C-6C1C-058B-5A2B2E1F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0D13CA-DA24-9572-308C-ACAF6FCC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flowmapper</a:t>
            </a:r>
            <a:r>
              <a:rPr lang="de-DE" dirty="0"/>
              <a:t> - Clustering</a:t>
            </a:r>
            <a:endParaRPr lang="en-US" dirty="0"/>
          </a:p>
        </p:txBody>
      </p:sp>
      <p:pic>
        <p:nvPicPr>
          <p:cNvPr id="21" name="Content Placeholder 20" descr="A map of a network&#10;&#10;AI-generated content may be incorrect.">
            <a:extLst>
              <a:ext uri="{FF2B5EF4-FFF2-40B4-BE49-F238E27FC236}">
                <a16:creationId xmlns:a16="http://schemas.microsoft.com/office/drawing/2014/main" id="{B8D65075-4C84-11EF-9426-DF9FAD484B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23" name="Content Placeholder 22" descr="A map of a network&#10;&#10;AI-generated content may be incorrect.">
            <a:extLst>
              <a:ext uri="{FF2B5EF4-FFF2-40B4-BE49-F238E27FC236}">
                <a16:creationId xmlns:a16="http://schemas.microsoft.com/office/drawing/2014/main" id="{47158FB1-75A2-2F38-ED44-072E6CD4CC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A971977-F421-9AAA-59DE-EA41348FF04A}"/>
              </a:ext>
            </a:extLst>
          </p:cNvPr>
          <p:cNvSpPr/>
          <p:nvPr/>
        </p:nvSpPr>
        <p:spPr>
          <a:xfrm>
            <a:off x="5828853" y="3845698"/>
            <a:ext cx="534293" cy="311191"/>
          </a:xfrm>
          <a:prstGeom prst="rightArrow">
            <a:avLst>
              <a:gd name="adj1" fmla="val 50000"/>
              <a:gd name="adj2" fmla="val 69043"/>
            </a:avLst>
          </a:prstGeom>
          <a:solidFill>
            <a:srgbClr val="4997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6CD38-8A4A-F118-F7C9-440C2784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6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DC636D0-4130-08CE-77D1-745D01ED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flowmapper</a:t>
            </a:r>
            <a:r>
              <a:rPr lang="de-DE" dirty="0"/>
              <a:t> - </a:t>
            </a:r>
            <a:r>
              <a:rPr lang="de-DE" dirty="0" err="1"/>
              <a:t>Customization</a:t>
            </a:r>
            <a:endParaRPr lang="en-US" dirty="0"/>
          </a:p>
        </p:txBody>
      </p:sp>
      <p:pic>
        <p:nvPicPr>
          <p:cNvPr id="15" name="Content Placeholder 14" descr="A map of a network&#10;&#10;AI-generated content may be incorrect.">
            <a:extLst>
              <a:ext uri="{FF2B5EF4-FFF2-40B4-BE49-F238E27FC236}">
                <a16:creationId xmlns:a16="http://schemas.microsoft.com/office/drawing/2014/main" id="{04975C01-E73C-C0D7-9E4C-613DBDDBDC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17" name="Content Placeholder 16" descr="A map with lines and dots&#10;&#10;AI-generated content may be incorrect.">
            <a:extLst>
              <a:ext uri="{FF2B5EF4-FFF2-40B4-BE49-F238E27FC236}">
                <a16:creationId xmlns:a16="http://schemas.microsoft.com/office/drawing/2014/main" id="{CE7156AA-AF77-84C6-1656-DF5A7B0D59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8E7638E4-12B4-C63B-1B62-E606570F2E89}"/>
              </a:ext>
            </a:extLst>
          </p:cNvPr>
          <p:cNvSpPr/>
          <p:nvPr/>
        </p:nvSpPr>
        <p:spPr>
          <a:xfrm>
            <a:off x="5828853" y="3845698"/>
            <a:ext cx="534293" cy="311191"/>
          </a:xfrm>
          <a:prstGeom prst="rightArrow">
            <a:avLst>
              <a:gd name="adj1" fmla="val 50000"/>
              <a:gd name="adj2" fmla="val 69043"/>
            </a:avLst>
          </a:prstGeom>
          <a:solidFill>
            <a:srgbClr val="BC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5205E-BB8F-EF25-6EDA-93B8F3C0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6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3D2C-FAAD-A822-165F-4890CB38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flowmapper</a:t>
            </a:r>
            <a:r>
              <a:rPr lang="de-DE" dirty="0"/>
              <a:t> - </a:t>
            </a:r>
            <a:r>
              <a:rPr lang="de-DE" dirty="0" err="1"/>
              <a:t>Adding</a:t>
            </a:r>
            <a:r>
              <a:rPr lang="de-DE" dirty="0"/>
              <a:t> Raster </a:t>
            </a:r>
            <a:r>
              <a:rPr lang="de-DE" dirty="0" err="1"/>
              <a:t>Basemaps</a:t>
            </a:r>
            <a:endParaRPr lang="en-US" dirty="0"/>
          </a:p>
        </p:txBody>
      </p:sp>
      <p:pic>
        <p:nvPicPr>
          <p:cNvPr id="6" name="Content Placeholder 5" descr="A map with lines and dots&#10;&#10;AI-generated content may be incorrect.">
            <a:extLst>
              <a:ext uri="{FF2B5EF4-FFF2-40B4-BE49-F238E27FC236}">
                <a16:creationId xmlns:a16="http://schemas.microsoft.com/office/drawing/2014/main" id="{ED70CEB3-9043-98CA-2C50-6BDB45932B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8" name="Content Placeholder 7" descr="A map of a city&#10;&#10;AI-generated content may be incorrect.">
            <a:extLst>
              <a:ext uri="{FF2B5EF4-FFF2-40B4-BE49-F238E27FC236}">
                <a16:creationId xmlns:a16="http://schemas.microsoft.com/office/drawing/2014/main" id="{A77941DA-5DFC-7689-CB91-5ABF800A6A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7A8DD8A-7CA4-BFE3-0783-15355CCE9EF5}"/>
              </a:ext>
            </a:extLst>
          </p:cNvPr>
          <p:cNvSpPr/>
          <p:nvPr/>
        </p:nvSpPr>
        <p:spPr>
          <a:xfrm>
            <a:off x="5828853" y="3845698"/>
            <a:ext cx="534293" cy="311191"/>
          </a:xfrm>
          <a:prstGeom prst="rightArrow">
            <a:avLst>
              <a:gd name="adj1" fmla="val 50000"/>
              <a:gd name="adj2" fmla="val 69043"/>
            </a:avLst>
          </a:prstGeom>
          <a:solidFill>
            <a:srgbClr val="BC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7BEA6-64C2-838F-1BA7-97B941D4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9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C2E3D4-50B3-62E2-0FB9-C8E05154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Roboto Light" panose="02000000000000000000" pitchFamily="2" charset="0"/>
              </a:rPr>
              <a:t>Flowmapper</a:t>
            </a:r>
            <a:r>
              <a:rPr lang="de-DE" dirty="0">
                <a:latin typeface="Roboto Light" panose="02000000000000000000" pitchFamily="2" charset="0"/>
              </a:rPr>
              <a:t> - </a:t>
            </a:r>
            <a:r>
              <a:rPr lang="de-DE" dirty="0" err="1">
                <a:latin typeface="Roboto Light" panose="02000000000000000000" pitchFamily="2" charset="0"/>
              </a:rPr>
              <a:t>Comparative</a:t>
            </a:r>
            <a:r>
              <a:rPr lang="de-DE" dirty="0">
                <a:latin typeface="Roboto Light" panose="02000000000000000000" pitchFamily="2" charset="0"/>
              </a:rPr>
              <a:t> Flow Maps</a:t>
            </a:r>
            <a:endParaRPr lang="en-US" dirty="0">
              <a:latin typeface="Roboto Light" panose="02000000000000000000" pitchFamily="2" charset="0"/>
            </a:endParaRPr>
          </a:p>
        </p:txBody>
      </p:sp>
      <p:pic>
        <p:nvPicPr>
          <p:cNvPr id="8" name="Content Placeholder 7" descr="A screenshot of a map&#10;&#10;AI-generated content may be incorrect.">
            <a:extLst>
              <a:ext uri="{FF2B5EF4-FFF2-40B4-BE49-F238E27FC236}">
                <a16:creationId xmlns:a16="http://schemas.microsoft.com/office/drawing/2014/main" id="{E033ADFC-E4BA-9C6C-31F2-81778A7E3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858619-8AAE-3A05-6D0E-97993B50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5DB00-A5C5-4DE8-9FE9-82FC1AF552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16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Widescreen</PresentationFormat>
  <Paragraphs>48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Fira Sans</vt:lpstr>
      <vt:lpstr>Roboto Light</vt:lpstr>
      <vt:lpstr>Office Theme</vt:lpstr>
      <vt:lpstr>PowerPoint Presentation</vt:lpstr>
      <vt:lpstr>Agenda </vt:lpstr>
      <vt:lpstr>flowmapblue</vt:lpstr>
      <vt:lpstr>flowmapper</vt:lpstr>
      <vt:lpstr>flowmapper – ggplot2 framework</vt:lpstr>
      <vt:lpstr>flowmapper - Clustering</vt:lpstr>
      <vt:lpstr>flowmapper - Customization</vt:lpstr>
      <vt:lpstr>flowmapper - Adding Raster Basemaps</vt:lpstr>
      <vt:lpstr>Flowmapper - Comparative Flow Maps</vt:lpstr>
      <vt:lpstr>Flowmapper - Exporting as Spatial Object</vt:lpstr>
      <vt:lpstr>Hands-on example</vt:lpstr>
      <vt:lpstr>Let‘s get started!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Johannes Mast</dc:creator>
  <cp:lastModifiedBy>Johannes Mast</cp:lastModifiedBy>
  <cp:revision>9</cp:revision>
  <dcterms:created xsi:type="dcterms:W3CDTF">2025-06-09T14:04:58Z</dcterms:created>
  <dcterms:modified xsi:type="dcterms:W3CDTF">2025-06-10T12:39:40Z</dcterms:modified>
</cp:coreProperties>
</file>